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1209" r:id="rId4"/>
    <p:sldId id="1210" r:id="rId5"/>
    <p:sldId id="1211" r:id="rId6"/>
    <p:sldId id="1212" r:id="rId7"/>
    <p:sldId id="1213" r:id="rId8"/>
    <p:sldId id="1214" r:id="rId9"/>
    <p:sldId id="1215" r:id="rId10"/>
    <p:sldId id="1216" r:id="rId11"/>
    <p:sldId id="1217" r:id="rId12"/>
    <p:sldId id="1218" r:id="rId13"/>
    <p:sldId id="1219" r:id="rId14"/>
    <p:sldId id="1220" r:id="rId15"/>
    <p:sldId id="1223" r:id="rId16"/>
    <p:sldId id="1221" r:id="rId17"/>
    <p:sldId id="1222" r:id="rId18"/>
    <p:sldId id="1224" r:id="rId19"/>
    <p:sldId id="1225" r:id="rId20"/>
    <p:sldId id="1226" r:id="rId21"/>
    <p:sldId id="1227" r:id="rId22"/>
    <p:sldId id="1228" r:id="rId23"/>
    <p:sldId id="1229" r:id="rId24"/>
    <p:sldId id="1230" r:id="rId25"/>
    <p:sldId id="1231" r:id="rId26"/>
    <p:sldId id="1232" r:id="rId27"/>
    <p:sldId id="1233" r:id="rId28"/>
    <p:sldId id="1234" r:id="rId29"/>
    <p:sldId id="1235" r:id="rId30"/>
    <p:sldId id="1236" r:id="rId31"/>
    <p:sldId id="123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B9D"/>
    <a:srgbClr val="935CA6"/>
    <a:srgbClr val="F58220"/>
    <a:srgbClr val="F58221"/>
    <a:srgbClr val="0058A9"/>
    <a:srgbClr val="9D6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714" autoAdjust="0"/>
  </p:normalViewPr>
  <p:slideViewPr>
    <p:cSldViewPr snapToGrid="0">
      <p:cViewPr varScale="1">
        <p:scale>
          <a:sx n="57" d="100"/>
          <a:sy n="57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16D03-9EEB-4F45-B257-346077F44979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2CE81-8EC9-433E-9E27-BD9B86EAB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240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E81-8EC9-433E-9E27-BD9B86EABE0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08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E81-8EC9-433E-9E27-BD9B86EABE0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36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2CE81-8EC9-433E-9E27-BD9B86EABE0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DB82DF-236A-4275-BE75-30F82536F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 b="18309"/>
          <a:stretch/>
        </p:blipFill>
        <p:spPr>
          <a:xfrm>
            <a:off x="10230488" y="5884039"/>
            <a:ext cx="1416126" cy="900000"/>
          </a:xfrm>
          <a:prstGeom prst="rect">
            <a:avLst/>
          </a:prstGeom>
        </p:spPr>
      </p:pic>
      <p:pic>
        <p:nvPicPr>
          <p:cNvPr id="11" name="Imagem 10" descr="Uma imagem contendo clip-art&#10;&#10;Descrição gerada automaticamente">
            <a:extLst>
              <a:ext uri="{FF2B5EF4-FFF2-40B4-BE49-F238E27FC236}">
                <a16:creationId xmlns:a16="http://schemas.microsoft.com/office/drawing/2014/main" id="{CED23C44-0882-4444-A1D7-79A7944ABB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3" y="5900081"/>
            <a:ext cx="2435296" cy="7200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E97F424E-D0E1-488D-A1CE-EBF2C692F7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6" y="96755"/>
            <a:ext cx="27373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D8EE9-5BD9-4522-BC0B-010BBB20B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7782F7B-58F7-402B-A7FF-50241F1D1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3C0F4F0-A96F-41EF-ADAB-FDF2D913FB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7E38D1-C2CA-4716-8C6C-E24CE89F4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2B32889-C4AE-4361-ABE6-63444A970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6F67D66-54E2-4771-BF6C-D7520F54F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10007600" cy="1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1"/>
          </p:nvPr>
        </p:nvSpPr>
        <p:spPr>
          <a:xfrm>
            <a:off x="1092200" y="2654300"/>
            <a:ext cx="10007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4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/>
          <a:lstStyle/>
          <a:p>
            <a:fld id="{2E83EB1A-4EA1-492F-8590-1D3ABDEC422A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EF9F80D-FDF4-41B7-B319-6A5B59910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A7D2AE-812B-46FD-ABBB-A8DBA9A725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4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04330C-5E85-442D-9FD6-2091ACCC7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9E60C79-0924-4839-956F-39FDFBC85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C6A3C2A-43EA-4CB6-BAD4-8170DFAA28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8473"/>
            <a:ext cx="5181600" cy="4888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88473"/>
            <a:ext cx="5181600" cy="4888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2C8310-C066-412B-AC3C-5DB599FF5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884FF88-1D33-4495-8971-B6EAA3158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FBF4A83-09D1-4256-962B-92511C296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2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310C68-F4D1-45B2-9E09-E928893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D7CFC14-3441-463F-81C8-A6C603323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99A743-9A10-47C9-9980-2F4F5940E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542B-B664-4C40-A0C3-E54E15AD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10C53C8-AD78-42F5-929A-18EF223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BFC367-C678-4C10-BC52-20CBC6859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15B16B-833A-4D86-AC01-63FBFC9DA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FA67B-51DD-48A8-B38D-F01FCCCE5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B854043-D7BF-490F-8299-104AC1159C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7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63874-B1D5-49CA-9880-DBF6E7DA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2E0B624-3FC1-4C05-BB4E-90E17BB0B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3AD523-9EAD-40D7-9FDE-FBFB4737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6D6-E37C-4634-A81D-AAABB5A24E3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9D783F-E0DB-4DDA-A432-3E4BA3858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5290D772-9D51-425A-81DE-735AB9D9E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4" b="236"/>
          <a:stretch/>
        </p:blipFill>
        <p:spPr>
          <a:xfrm>
            <a:off x="10764982" y="6215639"/>
            <a:ext cx="689771" cy="6762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E10964-57F6-4B5A-AE3C-AD1988E8CE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9" y="6176962"/>
            <a:ext cx="190497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4944" y="115735"/>
            <a:ext cx="9538855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199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99060" y="6356350"/>
            <a:ext cx="198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9C6216D6-E37C-4634-A81D-AAABB5A24E3C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7639" y="6356350"/>
            <a:ext cx="3456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1912D0-6958-4BA7-AC08-DA4C060E9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2E83EB1A-4EA1-492F-8590-1D3ABDEC42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73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5525" y="3429000"/>
            <a:ext cx="9144000" cy="1768642"/>
          </a:xfrm>
        </p:spPr>
        <p:txBody>
          <a:bodyPr>
            <a:normAutofit fontScale="55000" lnSpcReduction="20000"/>
          </a:bodyPr>
          <a:lstStyle/>
          <a:p>
            <a:pPr algn="r">
              <a:lnSpc>
                <a:spcPct val="120000"/>
              </a:lnSpc>
            </a:pPr>
            <a:r>
              <a:rPr lang="pt-BR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Grupo de Trabalho para a Transformação Digital nos Governos Estaduais e Distrital – GTD.GOV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D14B3D4-1824-4019-86F5-C34BE941C1AE}"/>
              </a:ext>
            </a:extLst>
          </p:cNvPr>
          <p:cNvSpPr txBox="1">
            <a:spLocks/>
          </p:cNvSpPr>
          <p:nvPr/>
        </p:nvSpPr>
        <p:spPr>
          <a:xfrm>
            <a:off x="2319589" y="5374104"/>
            <a:ext cx="9144000" cy="1114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7030A0"/>
                </a:solidFill>
                <a:latin typeface="Century Gothic" panose="020B0502020202020204" pitchFamily="34" charset="0"/>
              </a:rPr>
              <a:t>4ª Reunião Presencial</a:t>
            </a:r>
          </a:p>
          <a:p>
            <a:pPr>
              <a:lnSpc>
                <a:spcPct val="120000"/>
              </a:lnSpc>
            </a:pPr>
            <a:r>
              <a:rPr lang="pt-BR" b="1" dirty="0">
                <a:solidFill>
                  <a:srgbClr val="7030A0"/>
                </a:solidFill>
                <a:latin typeface="Century Gothic" panose="020B0502020202020204" pitchFamily="34" charset="0"/>
              </a:rPr>
              <a:t>13.03.2020 – Brasília/DF</a:t>
            </a:r>
          </a:p>
        </p:txBody>
      </p:sp>
    </p:spTree>
    <p:extLst>
      <p:ext uri="{BB962C8B-B14F-4D97-AF65-F5344CB8AC3E}">
        <p14:creationId xmlns:p14="http://schemas.microsoft.com/office/powerpoint/2010/main" val="397692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41D6-CC28-4870-A38D-737E1965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842568-0470-45AE-9679-C7E8ACBE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624468"/>
            <a:ext cx="13302165" cy="74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D78C6-E016-4339-8965-B06C27F6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DBF9CE-C178-41E2-863E-23CEB669B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35056-6F01-4C98-B116-C0321EE8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B4AB98-B177-42B6-8CF1-D13ADD9EE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6049"/>
            <a:ext cx="12984976" cy="73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157BA-DEC3-4854-AC77-9FDDF13E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04A07E-D774-43E7-A6B2-FECB70417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CDD2F-068F-410D-80C2-96476764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25FA9-6BF0-463D-A292-7D663E8E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BEC97-C669-4619-98DF-4AF2021B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5AB8DA-A5EF-433E-82B7-6E37CA4B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43A7D-3D8A-4F63-BE37-CFD44EE9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4BAF95-A5C1-4934-92EB-DEF67778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78828" cy="76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7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A8059-ECDD-40A6-959E-9772BED4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887589-86F7-4B3A-9A8F-96BB2211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8761" y="-1115122"/>
            <a:ext cx="154432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1D91-AC89-4C4A-84E3-669850061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9215CE-CE82-4342-ADA8-E1CCD214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6049"/>
            <a:ext cx="13163396" cy="74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0EB2F-A594-432C-8BD8-9683BE60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5A3512-B9EB-45AA-B8D7-B5C51444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145835" cy="85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AB8247-7B47-4BEB-880F-112936C06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9233" r="4067" b="-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348;p41">
            <a:extLst>
              <a:ext uri="{FF2B5EF4-FFF2-40B4-BE49-F238E27FC236}">
                <a16:creationId xmlns:a16="http://schemas.microsoft.com/office/drawing/2014/main" id="{0DCDD672-2563-43F1-B343-AC1A273BCEEC}"/>
              </a:ext>
            </a:extLst>
          </p:cNvPr>
          <p:cNvSpPr txBox="1"/>
          <p:nvPr/>
        </p:nvSpPr>
        <p:spPr>
          <a:xfrm>
            <a:off x="6748272" y="3559457"/>
            <a:ext cx="4800261" cy="164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>
              <a:defRPr lang="en-US"/>
            </a:defPPr>
            <a:lvl1pPr algn="ctr" defTabSz="1219170">
              <a:lnSpc>
                <a:spcPct val="80000"/>
              </a:lnSpc>
              <a:buClr>
                <a:srgbClr val="000000"/>
              </a:buClr>
              <a:defRPr sz="1867" b="1" kern="0">
                <a:solidFill>
                  <a:srgbClr val="884B9D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r>
              <a:rPr lang="en-US" sz="4000" dirty="0">
                <a:sym typeface="Century Gothic"/>
              </a:rPr>
              <a:t>ARQUITETURA CORPORATIVA</a:t>
            </a:r>
            <a:endParaRPr lang="en-US" sz="4000" dirty="0">
              <a:sym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D5767B-BFAC-4729-B9CB-0E3BDCB85C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7" b="18309"/>
          <a:stretch/>
        </p:blipFill>
        <p:spPr>
          <a:xfrm>
            <a:off x="10230488" y="5884039"/>
            <a:ext cx="1416126" cy="900000"/>
          </a:xfrm>
          <a:prstGeom prst="rect">
            <a:avLst/>
          </a:prstGeom>
        </p:spPr>
      </p:pic>
      <p:pic>
        <p:nvPicPr>
          <p:cNvPr id="11" name="Imagem 10" descr="Uma imagem contendo clip-art&#10;&#10;Descrição gerada automaticamente">
            <a:extLst>
              <a:ext uri="{FF2B5EF4-FFF2-40B4-BE49-F238E27FC236}">
                <a16:creationId xmlns:a16="http://schemas.microsoft.com/office/drawing/2014/main" id="{8E784D5F-8397-4B09-BB2D-30D8C3BDB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66" y="5955548"/>
            <a:ext cx="2435296" cy="7200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C0A2AE2-4474-443C-A67D-1B06FE8AB9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76" y="96755"/>
            <a:ext cx="273737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881E0-4C93-49CB-BD6F-2126A544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BF3440-6221-4D34-B5DF-DD0C10C2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05932" cy="78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9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6C7D1-1EEF-4805-A52F-E0224200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FD7EAB-8481-4BA6-993C-B67006C2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805"/>
            <a:ext cx="13976196" cy="78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CAAD3-0194-4DF0-844A-8872F754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A6E47F-E02E-4DB2-82C6-284FE0AF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6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28F24-DA89-4907-A1D1-0B237565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067617-1880-4764-AEEE-EF17A7B56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956372" cy="785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4EDD8-D71A-4E05-A7FE-1C922E00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D48BDF-48A7-4836-B0B7-CC8BA680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808820" cy="83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7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C45D1-F2F2-44CE-AAB9-08896CEE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958AB0-26EE-4623-80D6-FD62309CE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4907941" cy="83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5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34054-1463-4B4E-BDE7-638119ED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BB36B7-CC18-4C3B-81C0-7FB3EEFE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313209" cy="8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FA830-F16C-4A14-93AE-4D9A102A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31D27C-77A8-468C-8ED7-533F90EA4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776" y="-457200"/>
            <a:ext cx="14868293" cy="83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4ADFB-1E52-4F26-9D66-F0654FE2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88AD64-8880-4983-B821-356A372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7786" y="-1393902"/>
            <a:ext cx="16454244" cy="92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565D7-8E82-4FE4-8977-3B9368B7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F0BE30-CC94-4B2D-8296-3F95F859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806" y="-808464"/>
            <a:ext cx="15066537" cy="84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Ações desenvolvidas – </a:t>
            </a:r>
            <a:r>
              <a:rPr lang="pt-BR" sz="3200" b="1" dirty="0" err="1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mai</a:t>
            </a: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 à </a:t>
            </a:r>
            <a:r>
              <a:rPr lang="pt-BR" sz="3200" b="1" dirty="0" err="1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nov</a:t>
            </a: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/2019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954747"/>
              </p:ext>
            </p:extLst>
          </p:nvPr>
        </p:nvGraphicFramePr>
        <p:xfrm>
          <a:off x="838200" y="1219200"/>
          <a:ext cx="10515600" cy="467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Responsável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Century Gothic" panose="020B0502020202020204" pitchFamily="34" charset="0"/>
                        </a:rPr>
                        <a:t>Ínicio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Término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Desenho arquitetura corporativa de plataforma digital de governo estadual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Carol Freitas, Kátia e Duílio, com contribuição do grupo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Mai/2019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Jul/2019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Versão 1.0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Camada negócio e legal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Ago/2019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Nov/2019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Versão 1.0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Camada aplicações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Ago/2019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Nov/2019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Versão 1.0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Camada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Ago/2019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Nov/2019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Versão 1.0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Instruções de aplicação / 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Out/2019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Nov/2019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747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60D0-BFBF-43BA-B05A-1E786AF6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FFEC24-811A-4DD6-A42D-D7E0A6CD7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609" y="-278780"/>
            <a:ext cx="14313209" cy="8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5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BEC3C-E302-4918-B88C-F08B0B1A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F594E6-BAAF-4810-AA91-00F8A357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5953" y="-892098"/>
            <a:ext cx="15720743" cy="88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Ações desenvolvidas – </a:t>
            </a:r>
            <a:r>
              <a:rPr lang="pt-BR" sz="3200" b="1" dirty="0" err="1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nov</a:t>
            </a: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/2019 à </a:t>
            </a:r>
            <a:r>
              <a:rPr lang="pt-BR" sz="3200" b="1" dirty="0" err="1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fev</a:t>
            </a: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/2020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574347"/>
              </p:ext>
            </p:extLst>
          </p:nvPr>
        </p:nvGraphicFramePr>
        <p:xfrm>
          <a:off x="838200" y="1219200"/>
          <a:ext cx="10515600" cy="2473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Responsável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Century Gothic" panose="020B0502020202020204" pitchFamily="34" charset="0"/>
                        </a:rPr>
                        <a:t>Ínicio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Término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Fechamento das instruções de aplicação e 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Carol, Kátia e Duílio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Nov/2019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Tabulação da perquisa – componentes da arquitetura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Kátia Argolo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Dez/2019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Jan/2020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51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pt-BR" sz="3200" b="1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Ações a desenvolver   – mar/2020 à jun/</a:t>
            </a:r>
            <a:r>
              <a:rPr lang="pt-BR" sz="3200" b="1" dirty="0">
                <a:solidFill>
                  <a:srgbClr val="7030A0"/>
                </a:solidFill>
                <a:latin typeface="Century Gothic" panose="020B0502020202020204" pitchFamily="34" charset="0"/>
                <a:cs typeface="+mn-cs"/>
              </a:rPr>
              <a:t>2020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696700"/>
              </p:ext>
            </p:extLst>
          </p:nvPr>
        </p:nvGraphicFramePr>
        <p:xfrm>
          <a:off x="838200" y="1219200"/>
          <a:ext cx="10515600" cy="4404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Responsável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latin typeface="Century Gothic" panose="020B0502020202020204" pitchFamily="34" charset="0"/>
                        </a:rPr>
                        <a:t>Ínicio</a:t>
                      </a:r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Término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Desenho plataforma intra-Gov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Carol, Kátia e Duílio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Mar/2020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Mai/2020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latin typeface="Century Gothic" panose="020B0502020202020204" pitchFamily="34" charset="0"/>
                        </a:rPr>
                        <a:t>Análise da pesquisa e Desenvolver um modelo para acompanhamento da situação e evolução das plataformas digitais dos governos estaduais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Kátia Argolo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Dez/2019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Jan/2020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Desenho plataforma de suporte à transformação digital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Todos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Elaboração Curso de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Carol Freitas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Realização curso de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>
                          <a:latin typeface="Century Gothic" panose="020B0502020202020204" pitchFamily="34" charset="0"/>
                        </a:rPr>
                        <a:t>Carol Freitas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63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3AEDD-4DE6-40C0-80F8-8016A25C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2020 – 1º Semestre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70A539-F58B-4890-ABCF-2845D84D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u="sng" dirty="0"/>
              <a:t>Subgrupo de Arquitetura</a:t>
            </a:r>
            <a:endParaRPr lang="pt-BR" dirty="0"/>
          </a:p>
          <a:p>
            <a:pPr lvl="1"/>
            <a:r>
              <a:rPr lang="pt-BR" dirty="0"/>
              <a:t>Realizar capacitação em arquitetura corporativa para, no mínimo, 2 especialistas de, no mínimo, 10 </a:t>
            </a:r>
            <a:r>
              <a:rPr lang="pt-BR" dirty="0" err="1"/>
              <a:t>UFs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Aplicar os conceitos de arquitetura corporativa para diagnostico e desenho de arquitetura de transição de cada estado (em pelo menos 10 estados)</a:t>
            </a:r>
          </a:p>
          <a:p>
            <a:pPr lvl="1"/>
            <a:r>
              <a:rPr lang="pt-BR" dirty="0"/>
              <a:t>Desenvolver Arquitetura Corporativa de referência para </a:t>
            </a:r>
            <a:r>
              <a:rPr lang="pt-BR" i="1" dirty="0" err="1"/>
              <a:t>back</a:t>
            </a:r>
            <a:r>
              <a:rPr lang="pt-BR" i="1" dirty="0"/>
              <a:t> office</a:t>
            </a:r>
            <a:r>
              <a:rPr lang="pt-BR" dirty="0"/>
              <a:t> do governo (</a:t>
            </a:r>
            <a:r>
              <a:rPr lang="pt-BR" dirty="0" err="1"/>
              <a:t>intra</a:t>
            </a:r>
            <a:r>
              <a:rPr lang="pt-BR" dirty="0"/>
              <a:t> </a:t>
            </a:r>
            <a:r>
              <a:rPr lang="pt-BR" dirty="0" err="1"/>
              <a:t>gov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Desenvolver um modelo para acompanhamento da situação e evolução das plataformas digitais dos governos estaduais;</a:t>
            </a:r>
          </a:p>
          <a:p>
            <a:pPr lvl="1"/>
            <a:r>
              <a:rPr lang="pt-BR" dirty="0"/>
              <a:t>Produção de pelo menos 10 vídeos (pílulas de conhecimento) para compartilhamento.</a:t>
            </a:r>
          </a:p>
          <a:p>
            <a:r>
              <a:rPr lang="pt-BR" dirty="0"/>
              <a:t>Nova demanda identificada a ser discutida no Grupo: </a:t>
            </a:r>
            <a:r>
              <a:rPr lang="pt-BR" b="1" dirty="0"/>
              <a:t>Contratação de Plataforma de Suporte à Transformação Digital</a:t>
            </a:r>
            <a:r>
              <a:rPr lang="pt-BR" dirty="0"/>
              <a:t>, com:</a:t>
            </a:r>
          </a:p>
          <a:p>
            <a:pPr lvl="1"/>
            <a:r>
              <a:rPr lang="pt-BR" dirty="0"/>
              <a:t>BPMS</a:t>
            </a:r>
          </a:p>
          <a:p>
            <a:pPr lvl="1"/>
            <a:r>
              <a:rPr lang="pt-BR" dirty="0"/>
              <a:t>ECM</a:t>
            </a:r>
          </a:p>
          <a:p>
            <a:pPr lvl="1"/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Code</a:t>
            </a:r>
            <a:endParaRPr lang="pt-BR" dirty="0"/>
          </a:p>
          <a:p>
            <a:pPr lvl="1"/>
            <a:r>
              <a:rPr lang="pt-BR" dirty="0"/>
              <a:t>CRM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8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34B6A7-8619-4FB8-8C39-BDD213FA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01697F-217C-4B10-BBF3-CB71FD1CC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D65E2-D9E0-4523-AD7D-86E715A1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30F6AC-45B5-4564-85FC-1215F4D34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0332" y="-1248937"/>
            <a:ext cx="14412332" cy="81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4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F3776-C84E-4189-8186-5DF310A21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37BBD10-58A2-45E5-9DCE-87F88B45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361</Words>
  <Application>Microsoft Office PowerPoint</Application>
  <PresentationFormat>Widescreen</PresentationFormat>
  <Paragraphs>78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Nunito</vt:lpstr>
      <vt:lpstr>Roboto</vt:lpstr>
      <vt:lpstr>Office Theme</vt:lpstr>
      <vt:lpstr>Apresentação do PowerPoint</vt:lpstr>
      <vt:lpstr>Apresentação do PowerPoint</vt:lpstr>
      <vt:lpstr>Ações desenvolvidas – mai à nov/2019</vt:lpstr>
      <vt:lpstr>Ações desenvolvidas – nov/2019 à fev/2020</vt:lpstr>
      <vt:lpstr>Ações a desenvolver   – mar/2020 à jun/2020</vt:lpstr>
      <vt:lpstr>Ações 2020 – 1º Semestre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Ávila</dc:creator>
  <cp:lastModifiedBy>Romero Guimarães</cp:lastModifiedBy>
  <cp:revision>17</cp:revision>
  <dcterms:created xsi:type="dcterms:W3CDTF">2019-09-12T02:40:11Z</dcterms:created>
  <dcterms:modified xsi:type="dcterms:W3CDTF">2020-03-13T17:40:58Z</dcterms:modified>
</cp:coreProperties>
</file>